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2" r:id="rId3"/>
    <p:sldId id="301" r:id="rId4"/>
    <p:sldId id="292" r:id="rId5"/>
    <p:sldId id="258" r:id="rId6"/>
    <p:sldId id="259" r:id="rId7"/>
    <p:sldId id="260" r:id="rId8"/>
    <p:sldId id="261" r:id="rId9"/>
    <p:sldId id="262" r:id="rId10"/>
    <p:sldId id="264" r:id="rId11"/>
    <p:sldId id="267" r:id="rId12"/>
    <p:sldId id="271" r:id="rId13"/>
    <p:sldId id="273" r:id="rId14"/>
    <p:sldId id="272" r:id="rId15"/>
    <p:sldId id="279" r:id="rId16"/>
    <p:sldId id="275" r:id="rId17"/>
    <p:sldId id="278" r:id="rId18"/>
    <p:sldId id="277" r:id="rId19"/>
    <p:sldId id="280" r:id="rId20"/>
    <p:sldId id="281" r:id="rId21"/>
    <p:sldId id="288" r:id="rId22"/>
    <p:sldId id="305" r:id="rId23"/>
    <p:sldId id="307" r:id="rId24"/>
    <p:sldId id="282" r:id="rId25"/>
    <p:sldId id="283" r:id="rId26"/>
    <p:sldId id="284" r:id="rId27"/>
    <p:sldId id="290" r:id="rId28"/>
    <p:sldId id="285" r:id="rId29"/>
    <p:sldId id="286" r:id="rId30"/>
    <p:sldId id="293" r:id="rId31"/>
    <p:sldId id="295" r:id="rId32"/>
    <p:sldId id="294" r:id="rId33"/>
    <p:sldId id="296" r:id="rId34"/>
    <p:sldId id="287" r:id="rId35"/>
    <p:sldId id="297" r:id="rId36"/>
    <p:sldId id="298" r:id="rId37"/>
    <p:sldId id="299" r:id="rId38"/>
    <p:sldId id="306" r:id="rId39"/>
    <p:sldId id="304" r:id="rId40"/>
    <p:sldId id="289" r:id="rId4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1123" autoAdjust="0"/>
    <p:restoredTop sz="86420" autoAdjust="0"/>
  </p:normalViewPr>
  <p:slideViewPr>
    <p:cSldViewPr>
      <p:cViewPr varScale="1">
        <p:scale>
          <a:sx n="66" d="100"/>
          <a:sy n="66" d="100"/>
        </p:scale>
        <p:origin x="-107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216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12</a:t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13</a:t>
            </a:fld>
            <a:endParaRPr 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15</a:t>
            </a:fld>
            <a:endParaRPr 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16</a:t>
            </a:fld>
            <a:endParaRPr 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17</a:t>
            </a:fld>
            <a:endParaRPr lang="id-ID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18</a:t>
            </a:fld>
            <a:endParaRPr 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20</a:t>
            </a:fld>
            <a:endParaRPr 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21</a:t>
            </a:fld>
            <a:endParaRPr 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22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</a:t>
            </a:fld>
            <a:endParaRPr lang="id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23</a:t>
            </a:fld>
            <a:endParaRPr lang="id-ID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25</a:t>
            </a:fld>
            <a:endParaRPr lang="id-ID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26</a:t>
            </a:fld>
            <a:endParaRPr lang="id-ID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27</a:t>
            </a:fld>
            <a:endParaRPr lang="id-ID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28</a:t>
            </a:fld>
            <a:endParaRPr lang="id-ID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29</a:t>
            </a:fld>
            <a:endParaRPr lang="id-ID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30</a:t>
            </a:fld>
            <a:endParaRPr lang="id-ID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31</a:t>
            </a:fld>
            <a:endParaRPr lang="id-ID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32</a:t>
            </a:fld>
            <a:endParaRPr lang="id-ID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33</a:t>
            </a:fld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</a:t>
            </a:fld>
            <a:endParaRPr lang="id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34</a:t>
            </a:fld>
            <a:endParaRPr lang="id-ID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35</a:t>
            </a:fld>
            <a:endParaRPr lang="id-ID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36</a:t>
            </a:fld>
            <a:endParaRPr lang="id-ID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37</a:t>
            </a:fld>
            <a:endParaRPr lang="id-ID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38</a:t>
            </a:fld>
            <a:endParaRPr lang="id-ID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39</a:t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4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5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8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9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10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11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15/09/2014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IF0001 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Pengantar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715000"/>
            <a:ext cx="5384127" cy="9523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602" t="5797" r="9677" b="3382"/>
          <a:stretch>
            <a:fillRect/>
          </a:stretch>
        </p:blipFill>
        <p:spPr bwMode="auto">
          <a:xfrm>
            <a:off x="3276600" y="2895600"/>
            <a:ext cx="2895600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marL="514350" indent="-514350" algn="ctr">
              <a:buNone/>
            </a:pP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819400"/>
            <a:ext cx="3957802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4800" y="2209800"/>
            <a:ext cx="8458200" cy="4116978"/>
            <a:chOff x="304800" y="2209800"/>
            <a:chExt cx="8458200" cy="4116978"/>
          </a:xfrm>
        </p:grpSpPr>
        <p:pic>
          <p:nvPicPr>
            <p:cNvPr id="2867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11140" y="3583578"/>
              <a:ext cx="4242060" cy="2743200"/>
            </a:xfrm>
            <a:prstGeom prst="rect">
              <a:avLst/>
            </a:prstGeom>
            <a:noFill/>
          </p:spPr>
        </p:pic>
        <p:pic>
          <p:nvPicPr>
            <p:cNvPr id="4" name="Picture 2" descr="http://sburke.eu/blog/wp-content/uploads/2010/08/rubiks-cube-puzz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8FAF9"/>
                </a:clrFrom>
                <a:clrTo>
                  <a:srgbClr val="F8FAF9">
                    <a:alpha val="0"/>
                  </a:srgbClr>
                </a:clrTo>
              </a:clrChange>
            </a:blip>
            <a:srcRect l="13675" t="3333" r="17949" b="6667"/>
            <a:stretch>
              <a:fillRect/>
            </a:stretch>
          </p:blipFill>
          <p:spPr bwMode="auto">
            <a:xfrm>
              <a:off x="6858000" y="2209800"/>
              <a:ext cx="1905000" cy="2057400"/>
            </a:xfrm>
            <a:prstGeom prst="rect">
              <a:avLst/>
            </a:prstGeom>
            <a:noFill/>
          </p:spPr>
        </p:pic>
        <p:pic>
          <p:nvPicPr>
            <p:cNvPr id="5" name="Picture 10" descr="http://upload.wikimedia.org/wikipedia/commons/thumb/a/ae/Rubik%27s_cube_scrambled.svg/500px-Rubik%27s_cube_scrambled.sv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4800" y="2286000"/>
              <a:ext cx="1981200" cy="1981200"/>
            </a:xfrm>
            <a:prstGeom prst="rect">
              <a:avLst/>
            </a:prstGeom>
            <a:noFill/>
          </p:spPr>
        </p:pic>
        <p:sp>
          <p:nvSpPr>
            <p:cNvPr id="8" name="Right Arrow 7"/>
            <p:cNvSpPr/>
            <p:nvPr/>
          </p:nvSpPr>
          <p:spPr>
            <a:xfrm>
              <a:off x="2362200" y="2957069"/>
              <a:ext cx="4419600" cy="615315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TERURUT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: </a:t>
            </a: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= Input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Solusi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=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2400" y="1600200"/>
            <a:ext cx="5029200" cy="3048000"/>
            <a:chOff x="152400" y="1600200"/>
            <a:chExt cx="5029200" cy="3048000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400" y="2497615"/>
              <a:ext cx="1169068" cy="2149652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872916" y="2497615"/>
              <a:ext cx="1169068" cy="2149652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417095" y="1676400"/>
              <a:ext cx="5918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25842" y="16764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3461084" y="2256081"/>
              <a:ext cx="1720516" cy="2392119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4114800" y="16002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id-ID" sz="440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762000" y="26670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9055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733800" y="1371600"/>
            <a:ext cx="5067300" cy="4610100"/>
            <a:chOff x="3733800" y="1371600"/>
            <a:chExt cx="5067300" cy="4610100"/>
          </a:xfrm>
        </p:grpSpPr>
        <p:pic>
          <p:nvPicPr>
            <p:cNvPr id="6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81800" y="25908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7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33800" y="2514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4191000" y="1371600"/>
              <a:ext cx="107433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9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5200" y="1371600"/>
              <a:ext cx="1005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960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Kontrak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Perkuliahan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Pertemuan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 Semester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Peraturan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Perkuliahan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Penilaian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Buku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Referensi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Producing Random Number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– masalah tertentu dengan input statis</a:t>
            </a:r>
          </a:p>
          <a:p>
            <a:endParaRPr lang="id-ID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harus efektif &amp; efisien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Mempelajari Algoritma ? 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tidak manual saja ?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Efektif dan Efisien ? Mengapa tidak menggunakan algoritma sederhana tetapi dengan spesifikasi komputer tinggi saja ? 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Mempelajari Algoritma ? 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Tidak mungkin menciptakan efektifitas dan efisiensi tanpa dasar kuat !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Efektifitas dan Efisiensi merupakan hal minor pada IF0001 Pengantar Algoritma.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Efektifitas dan Efisiensi dipelajari pada IF0013 </a:t>
            </a:r>
            <a:r>
              <a:rPr lang="id-ID" i="1" smtClean="0">
                <a:latin typeface="Times New Roman" pitchFamily="18" charset="0"/>
                <a:cs typeface="Times New Roman" pitchFamily="18" charset="0"/>
              </a:rPr>
              <a:t>Desain dan Analisis Algoritma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1371600"/>
            <a:ext cx="7928774" cy="2812197"/>
            <a:chOff x="609600" y="1371600"/>
            <a:chExt cx="7928774" cy="281219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0600" y="1371600"/>
              <a:ext cx="7515225" cy="102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609600" y="2438400"/>
              <a:ext cx="792877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8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 = {10, 3, 8, 5, 9, 2, 7, 1, 4, 6}</a:t>
              </a:r>
              <a:endParaRPr lang="id-ID" sz="4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" y="3352800"/>
              <a:ext cx="17636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8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 = 10</a:t>
              </a:r>
              <a:endParaRPr lang="id-ID" sz="4800"/>
            </a:p>
          </p:txBody>
        </p:sp>
      </p:grp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custGeom>
            <a:avLst/>
            <a:gdLst>
              <a:gd name="connsiteX0" fmla="*/ 0 w 8731878"/>
              <a:gd name="connsiteY0" fmla="*/ 0 h 584775"/>
              <a:gd name="connsiteX1" fmla="*/ 8731878 w 8731878"/>
              <a:gd name="connsiteY1" fmla="*/ 0 h 584775"/>
              <a:gd name="connsiteX2" fmla="*/ 8731878 w 8731878"/>
              <a:gd name="connsiteY2" fmla="*/ 584775 h 584775"/>
              <a:gd name="connsiteX3" fmla="*/ 0 w 8731878"/>
              <a:gd name="connsiteY3" fmla="*/ 584775 h 584775"/>
              <a:gd name="connsiteX4" fmla="*/ 0 w 873187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1878" h="584775">
                <a:moveTo>
                  <a:pt x="0" y="0"/>
                </a:moveTo>
                <a:lnTo>
                  <a:pt x="8731878" y="0"/>
                </a:lnTo>
                <a:lnTo>
                  <a:pt x="873187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Programming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Memanfaatkan kekuatan komputasi untuk menyelesaikan masalah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perlu ditranslasi ke bahasa yang dimengerti oleh komputer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219200"/>
            <a:ext cx="9220200" cy="4457700"/>
            <a:chOff x="228600" y="1219200"/>
            <a:chExt cx="9220200" cy="4457700"/>
          </a:xfrm>
        </p:grpSpPr>
        <p:pic>
          <p:nvPicPr>
            <p:cNvPr id="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8600" y="1981200"/>
              <a:ext cx="3200400" cy="2069593"/>
            </a:xfrm>
            <a:prstGeom prst="rect">
              <a:avLst/>
            </a:prstGeom>
            <a:noFill/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228600" y="1219200"/>
              <a:ext cx="3200400" cy="838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Algoritma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pic>
          <p:nvPicPr>
            <p:cNvPr id="37889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10200" y="3581400"/>
              <a:ext cx="3352800" cy="2095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495800" y="3048000"/>
              <a:ext cx="4953000" cy="6858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Program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2052942">
              <a:off x="3730734" y="2979220"/>
              <a:ext cx="1741832" cy="955198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</a:p>
          <a:p>
            <a:r>
              <a:rPr lang="id-ID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Assembly, OPCODE</a:t>
            </a:r>
          </a:p>
          <a:p>
            <a:r>
              <a:rPr lang="id-ID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Pascal, Ada, Cobol, Basic, Fortran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 C</a:t>
            </a: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C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++,  Java, </a:t>
            </a:r>
            <a:r>
              <a:rPr lang="id-ID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Python</a:t>
            </a:r>
            <a:endParaRPr lang="id-ID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Elearning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http://www.mikroskil.ac.id/elearning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Teori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Pengantar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Enrollment Key :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IF0001T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Praktek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Praktek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Pengantar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Enrollment Key :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IF0001P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219200"/>
            <a:ext cx="5328104" cy="539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075" t="1471" r="3502" b="2941"/>
          <a:stretch>
            <a:fillRect/>
          </a:stretch>
        </p:blipFill>
        <p:spPr bwMode="auto">
          <a:xfrm>
            <a:off x="1219200" y="1447800"/>
            <a:ext cx="693420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4800601"/>
            <a:ext cx="5943600" cy="609600"/>
          </a:xfrm>
        </p:spPr>
        <p:txBody>
          <a:bodyPr/>
          <a:lstStyle/>
          <a:p>
            <a:pPr algn="ctr">
              <a:buNone/>
            </a:pP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IDE IDLE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971800"/>
            <a:ext cx="7353300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76400" y="4800601"/>
            <a:ext cx="5943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Big Integer</a:t>
            </a: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Python ?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438400"/>
            <a:ext cx="8458200" cy="277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52600" y="5334000"/>
            <a:ext cx="5943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Tabbing &amp; Dipaksa</a:t>
            </a:r>
            <a:r>
              <a:rPr kumimoji="0" lang="id-ID" sz="32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Rapi !</a:t>
            </a: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</a:p>
          <a:p>
            <a:pPr>
              <a:buNone/>
            </a:pPr>
            <a:endParaRPr lang="id-ID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Latihan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b="34207"/>
          <a:stretch>
            <a:fillRect/>
          </a:stretch>
        </p:blipFill>
        <p:spPr bwMode="auto">
          <a:xfrm>
            <a:off x="533400" y="1371600"/>
            <a:ext cx="800100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Latihan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 t="66746"/>
          <a:stretch>
            <a:fillRect/>
          </a:stretch>
        </p:blipFill>
        <p:spPr bwMode="auto">
          <a:xfrm>
            <a:off x="533400" y="1752600"/>
            <a:ext cx="800100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Latihan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800"/>
            <a:ext cx="7505700" cy="378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Minggu Depan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Konsep Dasar Algoritma &amp; Pemrograman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Competitive Programming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Strategi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Practice, Practice and Practice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Ask your lecturer !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Ask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our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uncle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Pembahasan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Apa itu algoritma ?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Mengapa diperlukan algoritma ? 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Apa itu program ?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Apa peran program pada algoritma ?  </a:t>
            </a:r>
          </a:p>
          <a:p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Verifikasi dengan Hello World </a:t>
            </a:r>
          </a:p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82807" y="178864"/>
            <a:ext cx="7861193" cy="6917262"/>
            <a:chOff x="1282807" y="178864"/>
            <a:chExt cx="7861193" cy="6917262"/>
          </a:xfrm>
        </p:grpSpPr>
        <p:pic>
          <p:nvPicPr>
            <p:cNvPr id="1026" name="Picture 2" descr="Desktop PC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57400" y="3886200"/>
              <a:ext cx="5429250" cy="3209926"/>
            </a:xfrm>
            <a:prstGeom prst="rect">
              <a:avLst/>
            </a:prstGeom>
            <a:noFill/>
          </p:spPr>
        </p:pic>
        <p:pic>
          <p:nvPicPr>
            <p:cNvPr id="1028" name="Picture 4" descr="http://g-ecx.images-amazon.com/images/G/01/electronics/toshiba/toshiba-12q4-S875-main-anglewin8-bluray-lg.jpg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71975" y="228600"/>
              <a:ext cx="4772025" cy="3278604"/>
            </a:xfrm>
            <a:prstGeom prst="rect">
              <a:avLst/>
            </a:prstGeom>
            <a:noFill/>
          </p:spPr>
        </p:pic>
        <p:pic>
          <p:nvPicPr>
            <p:cNvPr id="1030" name="Picture 6" descr="http://cdn.thedroidguy.com/wp-content/uploads/2014/02/Samsung-Galaxy-S4.jpg?617318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952" r="22370" b="1917"/>
            <a:stretch>
              <a:fillRect/>
            </a:stretch>
          </p:blipFill>
          <p:spPr bwMode="auto">
            <a:xfrm rot="20674753">
              <a:off x="1282807" y="178864"/>
              <a:ext cx="1752600" cy="30082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Utilitas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endParaRPr lang="id-ID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ada untuk menyelesaikan masalah spesifik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994" t="24691" b="25926"/>
          <a:stretch>
            <a:fillRect/>
          </a:stretch>
        </p:blipFill>
        <p:spPr bwMode="auto">
          <a:xfrm>
            <a:off x="1219200" y="3962400"/>
            <a:ext cx="7248525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718</Words>
  <Application>Microsoft Office PowerPoint</Application>
  <PresentationFormat>On-screen Show (4:3)</PresentationFormat>
  <Paragraphs>186</Paragraphs>
  <Slides>40</Slides>
  <Notes>35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Pengenalan  Algoritma</vt:lpstr>
      <vt:lpstr>Kontrak Perkuliahan</vt:lpstr>
      <vt:lpstr>Elearning</vt:lpstr>
      <vt:lpstr>Pembahasan</vt:lpstr>
      <vt:lpstr>Slide 5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Masalah &amp; Solusi</vt:lpstr>
      <vt:lpstr>ALGORITMA</vt:lpstr>
      <vt:lpstr>Algoritma</vt:lpstr>
      <vt:lpstr>Masalah :  Menukar Isi Dalam Gelas</vt:lpstr>
      <vt:lpstr>Masalah = Input</vt:lpstr>
      <vt:lpstr>Solusi = Output</vt:lpstr>
      <vt:lpstr>Algoritma : Algoritma  Proses</vt:lpstr>
      <vt:lpstr>Kapan Algoritma Selesai &amp; Berhenti ? </vt:lpstr>
      <vt:lpstr>Dapatkah Algoritma Tanpa Input ? </vt:lpstr>
      <vt:lpstr>Algoritma</vt:lpstr>
      <vt:lpstr>Mengapa Mempelajari Algoritma ? </vt:lpstr>
      <vt:lpstr>Mengapa Mempelajari Algoritma ? </vt:lpstr>
      <vt:lpstr>Peran Programming pada Algoritma</vt:lpstr>
      <vt:lpstr>Algoritma &amp; Programming </vt:lpstr>
      <vt:lpstr>Algoritma &amp; Programming </vt:lpstr>
      <vt:lpstr>Programming</vt:lpstr>
      <vt:lpstr>Program</vt:lpstr>
      <vt:lpstr>Program</vt:lpstr>
      <vt:lpstr>Mengapa Python ?</vt:lpstr>
      <vt:lpstr>Mengapa Python ?</vt:lpstr>
      <vt:lpstr>Mengapa Python ?</vt:lpstr>
      <vt:lpstr>Mengapa Python ?</vt:lpstr>
      <vt:lpstr>Pengantar Algoritma</vt:lpstr>
      <vt:lpstr>Latihan</vt:lpstr>
      <vt:lpstr>Latihan</vt:lpstr>
      <vt:lpstr>Latihan</vt:lpstr>
      <vt:lpstr>Minggu Depan</vt:lpstr>
      <vt:lpstr>Strategi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134</cp:revision>
  <dcterms:created xsi:type="dcterms:W3CDTF">2014-08-25T10:15:03Z</dcterms:created>
  <dcterms:modified xsi:type="dcterms:W3CDTF">2014-09-15T09:37:36Z</dcterms:modified>
</cp:coreProperties>
</file>